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43"/>
  </p:notesMasterIdLst>
  <p:sldIdLst>
    <p:sldId id="256" r:id="rId2"/>
    <p:sldId id="434" r:id="rId3"/>
    <p:sldId id="482" r:id="rId4"/>
    <p:sldId id="492" r:id="rId5"/>
    <p:sldId id="560" r:id="rId6"/>
    <p:sldId id="528" r:id="rId7"/>
    <p:sldId id="484" r:id="rId8"/>
    <p:sldId id="485" r:id="rId9"/>
    <p:sldId id="561" r:id="rId10"/>
    <p:sldId id="562" r:id="rId11"/>
    <p:sldId id="563" r:id="rId12"/>
    <p:sldId id="494" r:id="rId13"/>
    <p:sldId id="496" r:id="rId14"/>
    <p:sldId id="497" r:id="rId15"/>
    <p:sldId id="523" r:id="rId16"/>
    <p:sldId id="498" r:id="rId17"/>
    <p:sldId id="547" r:id="rId18"/>
    <p:sldId id="548" r:id="rId19"/>
    <p:sldId id="564" r:id="rId20"/>
    <p:sldId id="549" r:id="rId21"/>
    <p:sldId id="565" r:id="rId22"/>
    <p:sldId id="570" r:id="rId23"/>
    <p:sldId id="550" r:id="rId24"/>
    <p:sldId id="569" r:id="rId25"/>
    <p:sldId id="571" r:id="rId26"/>
    <p:sldId id="552" r:id="rId27"/>
    <p:sldId id="572" r:id="rId28"/>
    <p:sldId id="573" r:id="rId29"/>
    <p:sldId id="559" r:id="rId30"/>
    <p:sldId id="487" r:id="rId31"/>
    <p:sldId id="531" r:id="rId32"/>
    <p:sldId id="574" r:id="rId33"/>
    <p:sldId id="556" r:id="rId34"/>
    <p:sldId id="489" r:id="rId35"/>
    <p:sldId id="538" r:id="rId36"/>
    <p:sldId id="539" r:id="rId37"/>
    <p:sldId id="490" r:id="rId38"/>
    <p:sldId id="522" r:id="rId39"/>
    <p:sldId id="575" r:id="rId40"/>
    <p:sldId id="432" r:id="rId41"/>
    <p:sldId id="576" r:id="rId42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839496"/>
    <a:srgbClr val="657B83"/>
    <a:srgbClr val="073642"/>
    <a:srgbClr val="002B36"/>
    <a:srgbClr val="839396"/>
    <a:srgbClr val="93A1A1"/>
    <a:srgbClr val="7FD7FF"/>
    <a:srgbClr val="B58900"/>
    <a:srgbClr val="BF1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0" autoAdjust="0"/>
    <p:restoredTop sz="94989" autoAdjust="0"/>
  </p:normalViewPr>
  <p:slideViewPr>
    <p:cSldViewPr snapToGrid="0">
      <p:cViewPr varScale="1">
        <p:scale>
          <a:sx n="146" d="100"/>
          <a:sy n="146" d="100"/>
        </p:scale>
        <p:origin x="1936" y="160"/>
      </p:cViewPr>
      <p:guideLst>
        <p:guide orient="horz" pos="2183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252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56AC7-7F87-4B37-8B30-7A3B76367DA5}" type="datetimeFigureOut">
              <a:rPr lang="pt-PT" smtClean="0"/>
              <a:t>17/07/20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EEA5B-DDB9-4381-AC32-D92732ABDBF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7154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57628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751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7148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7004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5764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6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851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3977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7543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4956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088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5409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3485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739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3835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350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0705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603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1838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2276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7628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6116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980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5001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1589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628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4179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1798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EEA5B-DDB9-4381-AC32-D92732ABDBFE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689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www.cm-guimaraes.pt/thumbs/uploads/writer_file/image/1897/Azur_m__2__1_690_69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"/>
          <a:stretch/>
        </p:blipFill>
        <p:spPr bwMode="auto">
          <a:xfrm>
            <a:off x="-1" y="-12526"/>
            <a:ext cx="9144001" cy="687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225470" y="1891430"/>
            <a:ext cx="8918532" cy="226721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470" y="1888113"/>
            <a:ext cx="8918532" cy="1621852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70" y="3602040"/>
            <a:ext cx="8918532" cy="556603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pt-PT"/>
              <a:t>17/07/2020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LPI2 – RFCAR: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4EAD0099-E6EC-4F21-B1E9-1EF4EA7765DF}" type="slidenum">
              <a:rPr lang="pt-PT" smtClean="0"/>
              <a:t>‹#›</a:t>
            </a:fld>
            <a:endParaRPr lang="pt-PT"/>
          </a:p>
        </p:txBody>
      </p:sp>
      <p:sp>
        <p:nvSpPr>
          <p:cNvPr id="9" name="Rectangle 8"/>
          <p:cNvSpPr/>
          <p:nvPr userDrawn="1"/>
        </p:nvSpPr>
        <p:spPr>
          <a:xfrm>
            <a:off x="0" y="5812079"/>
            <a:ext cx="9144000" cy="105438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820743"/>
            <a:ext cx="9144000" cy="45719"/>
          </a:xfrm>
          <a:prstGeom prst="rect">
            <a:avLst/>
          </a:prstGeom>
          <a:solidFill>
            <a:srgbClr val="BF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2218" y="3"/>
            <a:ext cx="223559" cy="4158640"/>
          </a:xfrm>
          <a:prstGeom prst="rect">
            <a:avLst/>
          </a:prstGeom>
          <a:solidFill>
            <a:srgbClr val="BF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180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278" y="5905833"/>
            <a:ext cx="1152145" cy="8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9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00835" y="1189648"/>
            <a:ext cx="811451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39918" y="6368469"/>
            <a:ext cx="856211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PT"/>
              <a:t>17/07/2020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8378" y="6356353"/>
            <a:ext cx="3086100" cy="365125"/>
          </a:xfrm>
        </p:spPr>
        <p:txBody>
          <a:bodyPr/>
          <a:lstStyle/>
          <a:p>
            <a:r>
              <a:rPr lang="pt-PT"/>
              <a:t>LPI2 – RFCAR: Presentation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1395" y="6354098"/>
            <a:ext cx="599554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4EAD0099-E6EC-4F21-B1E9-1EF4EA7765DF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0325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835" y="102082"/>
            <a:ext cx="85245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835" y="1640912"/>
            <a:ext cx="8524581" cy="4536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781" y="6284957"/>
            <a:ext cx="712635" cy="507909"/>
          </a:xfrm>
          <a:prstGeom prst="rect">
            <a:avLst/>
          </a:prstGeom>
          <a:solidFill>
            <a:srgbClr val="073642"/>
          </a:solidFill>
        </p:spPr>
      </p:pic>
      <p:sp>
        <p:nvSpPr>
          <p:cNvPr id="11" name="Rectangle 10"/>
          <p:cNvSpPr/>
          <p:nvPr userDrawn="1"/>
        </p:nvSpPr>
        <p:spPr>
          <a:xfrm>
            <a:off x="2218" y="3"/>
            <a:ext cx="223559" cy="4158640"/>
          </a:xfrm>
          <a:prstGeom prst="rect">
            <a:avLst/>
          </a:prstGeom>
          <a:solidFill>
            <a:srgbClr val="BF1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63136" y="6356348"/>
            <a:ext cx="38325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LPI2 – RFCAR: Presentation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43968" y="6345766"/>
            <a:ext cx="4665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197059C-7098-1C46-A285-0BA90098252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36832" y="6345767"/>
            <a:ext cx="978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PT"/>
              <a:t>17/07/2020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470" y="1888114"/>
            <a:ext cx="8918532" cy="991170"/>
          </a:xfrm>
        </p:spPr>
        <p:txBody>
          <a:bodyPr anchor="ctr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dirty="0">
                <a:solidFill>
                  <a:schemeClr val="accent6">
                    <a:lumMod val="50000"/>
                  </a:schemeClr>
                </a:solidFill>
              </a:rPr>
              <a:t>Radio Frequency Camera </a:t>
            </a:r>
            <a:br>
              <a:rPr lang="en-US" sz="3200" b="1" i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3200" b="1" i="1" dirty="0">
                <a:solidFill>
                  <a:schemeClr val="accent6">
                    <a:lumMod val="50000"/>
                  </a:schemeClr>
                </a:solidFill>
              </a:rPr>
              <a:t>Assisted Rover (RFCAR) </a:t>
            </a:r>
            <a:endParaRPr lang="pt-PT" sz="32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4602" y="6019606"/>
            <a:ext cx="6510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chemeClr val="accent6">
                    <a:lumMod val="50000"/>
                  </a:schemeClr>
                </a:solidFill>
              </a:rPr>
              <a:t>Laboratório e Práticas Integradas II 2019/20</a:t>
            </a:r>
            <a:br>
              <a:rPr lang="pt-PT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pt-PT" b="1" dirty="0">
                <a:solidFill>
                  <a:schemeClr val="accent6">
                    <a:lumMod val="50000"/>
                  </a:schemeClr>
                </a:solidFill>
              </a:rPr>
              <a:t>Tutor: Professor Doutor Vítor Silva</a:t>
            </a:r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72CD56E-4995-47F0-8D48-09AE3C40B48E}"/>
              </a:ext>
            </a:extLst>
          </p:cNvPr>
          <p:cNvSpPr txBox="1"/>
          <p:nvPr/>
        </p:nvSpPr>
        <p:spPr>
          <a:xfrm>
            <a:off x="4647570" y="2840837"/>
            <a:ext cx="3953022" cy="991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tabLst>
                <a:tab pos="95250" algn="l"/>
              </a:tabLst>
            </a:pPr>
            <a:r>
              <a:rPr lang="pt-PT" i="1" dirty="0">
                <a:solidFill>
                  <a:schemeClr val="accent6">
                    <a:lumMod val="50000"/>
                  </a:schemeClr>
                </a:solidFill>
              </a:rPr>
              <a:t>João Faria	a85632</a:t>
            </a:r>
          </a:p>
          <a:p>
            <a:pPr>
              <a:lnSpc>
                <a:spcPct val="110000"/>
              </a:lnSpc>
              <a:tabLst>
                <a:tab pos="95250" algn="l"/>
              </a:tabLst>
            </a:pPr>
            <a:r>
              <a:rPr lang="pt-PT" i="1" dirty="0">
                <a:solidFill>
                  <a:schemeClr val="accent6">
                    <a:lumMod val="50000"/>
                  </a:schemeClr>
                </a:solidFill>
              </a:rPr>
              <a:t>João Carvalho	a83564</a:t>
            </a:r>
          </a:p>
          <a:p>
            <a:pPr>
              <a:lnSpc>
                <a:spcPct val="110000"/>
              </a:lnSpc>
              <a:tabLst>
                <a:tab pos="95250" algn="l"/>
              </a:tabLst>
            </a:pPr>
            <a:r>
              <a:rPr lang="pt-PT" i="1" dirty="0">
                <a:solidFill>
                  <a:schemeClr val="accent6">
                    <a:lumMod val="50000"/>
                  </a:schemeClr>
                </a:solidFill>
              </a:rPr>
              <a:t>José Mendes	a85951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2E8E4B-672F-4C87-A6CE-C9E2603798D4}"/>
              </a:ext>
            </a:extLst>
          </p:cNvPr>
          <p:cNvSpPr txBox="1"/>
          <p:nvPr/>
        </p:nvSpPr>
        <p:spPr>
          <a:xfrm>
            <a:off x="664183" y="2840837"/>
            <a:ext cx="3544674" cy="991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tabLst>
                <a:tab pos="95250" algn="l"/>
              </a:tabLst>
            </a:pPr>
            <a:r>
              <a:rPr lang="pt-PT" i="1" dirty="0">
                <a:solidFill>
                  <a:schemeClr val="accent6">
                    <a:lumMod val="50000"/>
                  </a:schemeClr>
                </a:solidFill>
              </a:rPr>
              <a:t>José Pires 	a50178</a:t>
            </a:r>
          </a:p>
          <a:p>
            <a:pPr>
              <a:lnSpc>
                <a:spcPct val="110000"/>
              </a:lnSpc>
              <a:tabLst>
                <a:tab pos="95250" algn="l"/>
              </a:tabLst>
            </a:pPr>
            <a:r>
              <a:rPr lang="pt-PT" i="1" dirty="0">
                <a:solidFill>
                  <a:schemeClr val="accent6">
                    <a:lumMod val="50000"/>
                  </a:schemeClr>
                </a:solidFill>
              </a:rPr>
              <a:t>Hugo Carvalho 	a85156</a:t>
            </a:r>
          </a:p>
          <a:p>
            <a:pPr>
              <a:lnSpc>
                <a:spcPct val="110000"/>
              </a:lnSpc>
              <a:tabLst>
                <a:tab pos="95250" algn="l"/>
              </a:tabLst>
            </a:pPr>
            <a:r>
              <a:rPr lang="pt-PT" i="1" dirty="0">
                <a:solidFill>
                  <a:schemeClr val="accent6">
                    <a:lumMod val="50000"/>
                  </a:schemeClr>
                </a:solidFill>
              </a:rPr>
              <a:t>Hugo Ferreira	a80665</a:t>
            </a:r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1C7550-42DE-4545-B9A6-432130E419F2}"/>
              </a:ext>
            </a:extLst>
          </p:cNvPr>
          <p:cNvSpPr txBox="1"/>
          <p:nvPr/>
        </p:nvSpPr>
        <p:spPr>
          <a:xfrm>
            <a:off x="2766950" y="3753626"/>
            <a:ext cx="305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i="1" dirty="0">
                <a:solidFill>
                  <a:schemeClr val="accent6">
                    <a:lumMod val="50000"/>
                  </a:schemeClr>
                </a:solidFill>
              </a:rPr>
              <a:t>Nuno Rodrigues	a85207</a:t>
            </a:r>
          </a:p>
        </p:txBody>
      </p:sp>
    </p:spTree>
    <p:extLst>
      <p:ext uri="{BB962C8B-B14F-4D97-AF65-F5344CB8AC3E}">
        <p14:creationId xmlns:p14="http://schemas.microsoft.com/office/powerpoint/2010/main" val="3195311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Design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Digital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Control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9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5C13C-66D0-1B4C-9F2F-016904A18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60" y="4846227"/>
            <a:ext cx="4268473" cy="1076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44225-C7A3-004B-A0DF-6DFB1449F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183" y="1268946"/>
            <a:ext cx="6048068" cy="33640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6E06A0-F427-674C-B0BC-25A2414F1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865" y="4704061"/>
            <a:ext cx="1834043" cy="122511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9FA5E95-A017-1248-98BF-6DF1FA1E4F3F}"/>
              </a:ext>
            </a:extLst>
          </p:cNvPr>
          <p:cNvSpPr txBox="1">
            <a:spLocks/>
          </p:cNvSpPr>
          <p:nvPr/>
        </p:nvSpPr>
        <p:spPr>
          <a:xfrm>
            <a:off x="665774" y="5953017"/>
            <a:ext cx="365101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PT" sz="2000" dirty="0" err="1">
                <a:solidFill>
                  <a:schemeClr val="bg1">
                    <a:lumMod val="85000"/>
                  </a:schemeClr>
                </a:solidFill>
              </a:rPr>
              <a:t>Discrete</a:t>
            </a:r>
            <a:r>
              <a:rPr lang="pt-PT" sz="2000" dirty="0">
                <a:solidFill>
                  <a:schemeClr val="bg1">
                    <a:lumMod val="85000"/>
                  </a:schemeClr>
                </a:solidFill>
              </a:rPr>
              <a:t> PID: </a:t>
            </a:r>
            <a:r>
              <a:rPr lang="pt-PT" sz="2000" dirty="0" err="1">
                <a:solidFill>
                  <a:schemeClr val="bg1">
                    <a:lumMod val="85000"/>
                  </a:schemeClr>
                </a:solidFill>
              </a:rPr>
              <a:t>modified</a:t>
            </a:r>
            <a:r>
              <a:rPr lang="pt-PT" sz="2000" dirty="0">
                <a:solidFill>
                  <a:schemeClr val="bg1">
                    <a:lumMod val="85000"/>
                  </a:schemeClr>
                </a:solidFill>
              </a:rPr>
              <a:t> speed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FCCBA0D-BA50-294C-AE2E-B533BED8AC73}"/>
              </a:ext>
            </a:extLst>
          </p:cNvPr>
          <p:cNvSpPr txBox="1">
            <a:spLocks/>
          </p:cNvSpPr>
          <p:nvPr/>
        </p:nvSpPr>
        <p:spPr>
          <a:xfrm>
            <a:off x="5636402" y="5987529"/>
            <a:ext cx="182550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PT" sz="2000" dirty="0" err="1">
                <a:solidFill>
                  <a:schemeClr val="bg1">
                    <a:lumMod val="85000"/>
                  </a:schemeClr>
                </a:solidFill>
              </a:rPr>
              <a:t>Parameters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82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Design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Obstacle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Avoidance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10</a:t>
            </a:fld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FA5E95-A017-1248-98BF-6DF1FA1E4F3F}"/>
              </a:ext>
            </a:extLst>
          </p:cNvPr>
          <p:cNvSpPr txBox="1">
            <a:spLocks/>
          </p:cNvSpPr>
          <p:nvPr/>
        </p:nvSpPr>
        <p:spPr>
          <a:xfrm>
            <a:off x="457034" y="5987529"/>
            <a:ext cx="441358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pt-PT" sz="2000" dirty="0" err="1">
                <a:solidFill>
                  <a:schemeClr val="bg1">
                    <a:lumMod val="85000"/>
                  </a:schemeClr>
                </a:solidFill>
              </a:rPr>
              <a:t>Simulation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FCCBA0D-BA50-294C-AE2E-B533BED8AC73}"/>
              </a:ext>
            </a:extLst>
          </p:cNvPr>
          <p:cNvSpPr txBox="1">
            <a:spLocks/>
          </p:cNvSpPr>
          <p:nvPr/>
        </p:nvSpPr>
        <p:spPr>
          <a:xfrm>
            <a:off x="5636401" y="5987529"/>
            <a:ext cx="248255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pt-PT" sz="2000" dirty="0" err="1">
                <a:solidFill>
                  <a:schemeClr val="bg1">
                    <a:lumMod val="85000"/>
                  </a:schemeClr>
                </a:solidFill>
              </a:rPr>
              <a:t>Odometric</a:t>
            </a:r>
            <a:r>
              <a:rPr lang="pt-PT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bg1">
                    <a:lumMod val="85000"/>
                  </a:schemeClr>
                </a:solidFill>
              </a:rPr>
              <a:t>sensors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C89FD5DA-20D6-A04D-9A39-D38955E59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2" y="1358990"/>
            <a:ext cx="4413583" cy="4526529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7BF7B12D-2473-BC4F-AE94-9C7235DB52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45" y="3407019"/>
            <a:ext cx="2482550" cy="24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5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Design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Navigation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11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E01A33D1-1E3E-4929-A46E-5C26BDB05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5" y="2213108"/>
            <a:ext cx="8892209" cy="291631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3F24737-D763-4A1F-821E-26CD90D252F4}"/>
              </a:ext>
            </a:extLst>
          </p:cNvPr>
          <p:cNvSpPr txBox="1"/>
          <p:nvPr/>
        </p:nvSpPr>
        <p:spPr>
          <a:xfrm>
            <a:off x="2534142" y="5280070"/>
            <a:ext cx="438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System</a:t>
            </a:r>
            <a:r>
              <a:rPr lang="pt-PT" sz="28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design: </a:t>
            </a:r>
            <a:r>
              <a:rPr lang="pt-PT" sz="28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Full</a:t>
            </a:r>
            <a:r>
              <a:rPr lang="pt-PT" sz="28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PT" sz="28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stack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75644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Design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prstClr val="white">
                    <a:lumMod val="85000"/>
                  </a:prstClr>
                </a:solidFill>
              </a:rPr>
              <a:t>Physical</a:t>
            </a:r>
            <a:r>
              <a:rPr lang="pt-PT" sz="3200" dirty="0">
                <a:solidFill>
                  <a:prstClr val="white">
                    <a:lumMod val="85000"/>
                  </a:prstClr>
                </a:solidFill>
              </a:rPr>
              <a:t> </a:t>
            </a:r>
            <a:r>
              <a:rPr lang="pt-PT" sz="3200" dirty="0" err="1">
                <a:solidFill>
                  <a:prstClr val="white">
                    <a:lumMod val="85000"/>
                  </a:prstClr>
                </a:solidFill>
              </a:rPr>
              <a:t>Environment</a:t>
            </a:r>
            <a:r>
              <a:rPr lang="pt-PT" sz="3200" dirty="0">
                <a:solidFill>
                  <a:prstClr val="white">
                    <a:lumMod val="85000"/>
                  </a:prstClr>
                </a:solidFill>
              </a:rPr>
              <a:t> Virtual </a:t>
            </a:r>
            <a:r>
              <a:rPr lang="pt-PT" sz="3200" dirty="0" err="1">
                <a:solidFill>
                  <a:prstClr val="white">
                    <a:lumMod val="85000"/>
                  </a:prstClr>
                </a:solidFill>
              </a:rPr>
              <a:t>Subsyst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12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1F039A1-50DD-489E-9049-24555A2EC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1"/>
          <a:stretch/>
        </p:blipFill>
        <p:spPr>
          <a:xfrm>
            <a:off x="1295419" y="1427645"/>
            <a:ext cx="6626188" cy="46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7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Design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Remote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Vision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13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9DA5F4-64AD-BC4E-BD35-22948306A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5" y="1736414"/>
            <a:ext cx="8026400" cy="3708400"/>
          </a:xfrm>
          <a:prstGeom prst="rect">
            <a:avLst/>
          </a:prstGeom>
        </p:spPr>
      </p:pic>
      <p:sp>
        <p:nvSpPr>
          <p:cNvPr id="12" name="CaixaDeTexto 15">
            <a:extLst>
              <a:ext uri="{FF2B5EF4-FFF2-40B4-BE49-F238E27FC236}">
                <a16:creationId xmlns:a16="http://schemas.microsoft.com/office/drawing/2014/main" id="{ACC58729-85BC-B04B-9CA7-72FE3F5CD8D1}"/>
              </a:ext>
            </a:extLst>
          </p:cNvPr>
          <p:cNvSpPr txBox="1"/>
          <p:nvPr/>
        </p:nvSpPr>
        <p:spPr>
          <a:xfrm>
            <a:off x="2222798" y="5558025"/>
            <a:ext cx="438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System</a:t>
            </a:r>
            <a:r>
              <a:rPr lang="pt-PT" sz="28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design: </a:t>
            </a:r>
            <a:r>
              <a:rPr lang="pt-PT" sz="28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Full</a:t>
            </a:r>
            <a:r>
              <a:rPr lang="pt-PT" sz="28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PT" sz="28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stack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982776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Design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Smartphone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LPI2 – RFCAR: 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14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4" name="Imagem 3" descr="Uma imagem com mapa, texto&#10;&#10;Descrição gerada automaticamente">
            <a:extLst>
              <a:ext uri="{FF2B5EF4-FFF2-40B4-BE49-F238E27FC236}">
                <a16:creationId xmlns:a16="http://schemas.microsoft.com/office/drawing/2014/main" id="{289F423A-57B2-4612-96FF-BA883F5D4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5" y="1357405"/>
            <a:ext cx="8120683" cy="491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94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Design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Hardware/Software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mapping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15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4" name="Imagem 3" descr="Uma imagem com texto, mapa&#10;&#10;Descrição gerada automaticamente">
            <a:extLst>
              <a:ext uri="{FF2B5EF4-FFF2-40B4-BE49-F238E27FC236}">
                <a16:creationId xmlns:a16="http://schemas.microsoft.com/office/drawing/2014/main" id="{DD6C43AB-0A56-4908-91F1-751EE244A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39" y="1658120"/>
            <a:ext cx="6166478" cy="4029797"/>
          </a:xfrm>
          <a:prstGeom prst="rect">
            <a:avLst/>
          </a:prstGeom>
        </p:spPr>
      </p:pic>
      <p:sp>
        <p:nvSpPr>
          <p:cNvPr id="8" name="CaixaDeTexto 15">
            <a:extLst>
              <a:ext uri="{FF2B5EF4-FFF2-40B4-BE49-F238E27FC236}">
                <a16:creationId xmlns:a16="http://schemas.microsoft.com/office/drawing/2014/main" id="{2BEA0054-9C87-9145-AA6D-241929F310D9}"/>
              </a:ext>
            </a:extLst>
          </p:cNvPr>
          <p:cNvSpPr txBox="1"/>
          <p:nvPr/>
        </p:nvSpPr>
        <p:spPr>
          <a:xfrm>
            <a:off x="1416639" y="5687917"/>
            <a:ext cx="616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Deployment</a:t>
            </a:r>
            <a:r>
              <a:rPr lang="pt-PT" sz="28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PT" sz="28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diagram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112302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Implementation</a:t>
            </a:r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Navigation</a:t>
            </a:r>
            <a:endParaRPr lang="en-US" sz="32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918" y="6368469"/>
            <a:ext cx="1024608" cy="365125"/>
          </a:xfrm>
        </p:spPr>
        <p:txBody>
          <a:bodyPr/>
          <a:lstStyle/>
          <a:p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>
                <a:solidFill>
                  <a:schemeClr val="bg1">
                    <a:lumMod val="85000"/>
                  </a:schemeClr>
                </a:solidFill>
              </a:rPr>
              <a:pPr/>
              <a:t>16</a:t>
            </a:fld>
            <a:endParaRPr lang="pt-PT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E6A42D-338E-4DA1-B564-76D8EC5B747D}"/>
              </a:ext>
            </a:extLst>
          </p:cNvPr>
          <p:cNvSpPr txBox="1"/>
          <p:nvPr/>
        </p:nvSpPr>
        <p:spPr>
          <a:xfrm>
            <a:off x="28695" y="5951885"/>
            <a:ext cx="2986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Simulator </a:t>
            </a:r>
            <a:r>
              <a:rPr lang="pt-PT" sz="24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Thread</a:t>
            </a:r>
            <a:endParaRPr lang="pt-PT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966E5F-3BF8-5047-A55A-9526C3594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59" y="1294962"/>
            <a:ext cx="3048708" cy="4671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40B45-3AC4-D649-B405-1A87CBF8D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7" y="1348975"/>
            <a:ext cx="2910152" cy="3599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7E8E40-561B-154F-86F8-5DD134352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287" y="1290197"/>
            <a:ext cx="3070620" cy="4671864"/>
          </a:xfrm>
          <a:prstGeom prst="rect">
            <a:avLst/>
          </a:prstGeom>
        </p:spPr>
      </p:pic>
      <p:sp>
        <p:nvSpPr>
          <p:cNvPr id="12" name="CaixaDeTexto 6">
            <a:extLst>
              <a:ext uri="{FF2B5EF4-FFF2-40B4-BE49-F238E27FC236}">
                <a16:creationId xmlns:a16="http://schemas.microsoft.com/office/drawing/2014/main" id="{BFC30854-C21F-CD4E-A2DD-47AF109781A7}"/>
              </a:ext>
            </a:extLst>
          </p:cNvPr>
          <p:cNvSpPr txBox="1"/>
          <p:nvPr/>
        </p:nvSpPr>
        <p:spPr>
          <a:xfrm>
            <a:off x="2903527" y="5934044"/>
            <a:ext cx="6080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Controller</a:t>
            </a:r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pt-PT" sz="24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Thread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869733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Implementation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Remote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Vision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918" y="6368469"/>
            <a:ext cx="954939" cy="365125"/>
          </a:xfrm>
        </p:spPr>
        <p:txBody>
          <a:bodyPr/>
          <a:lstStyle/>
          <a:p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>
                <a:solidFill>
                  <a:schemeClr val="bg1">
                    <a:lumMod val="85000"/>
                  </a:schemeClr>
                </a:solidFill>
              </a:rPr>
              <a:pPr/>
              <a:t>17</a:t>
            </a:fld>
            <a:endParaRPr lang="pt-PT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041C9531-2E26-E548-92CE-22655649D277}"/>
              </a:ext>
            </a:extLst>
          </p:cNvPr>
          <p:cNvSpPr txBox="1"/>
          <p:nvPr/>
        </p:nvSpPr>
        <p:spPr>
          <a:xfrm>
            <a:off x="298662" y="1362467"/>
            <a:ext cx="329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Hardware: </a:t>
            </a:r>
            <a:r>
              <a:rPr lang="pt-PT" sz="24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Envisioned</a:t>
            </a:r>
            <a:endParaRPr lang="pt-PT" sz="2400" dirty="0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4DDEB751-B48E-1E40-B613-37C846C56B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62" y="2209789"/>
            <a:ext cx="4467483" cy="3140187"/>
          </a:xfrm>
          <a:prstGeom prst="rect">
            <a:avLst/>
          </a:prstGeom>
        </p:spPr>
      </p:pic>
      <p:pic>
        <p:nvPicPr>
          <p:cNvPr id="15" name="Picture 14" descr="A circuit board&#10;&#10;Description automatically generated">
            <a:extLst>
              <a:ext uri="{FF2B5EF4-FFF2-40B4-BE49-F238E27FC236}">
                <a16:creationId xmlns:a16="http://schemas.microsoft.com/office/drawing/2014/main" id="{F5D85F79-4AA7-084C-9EE1-F9E3AE0B6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2" y="2958290"/>
            <a:ext cx="3879636" cy="1862909"/>
          </a:xfrm>
          <a:prstGeom prst="rect">
            <a:avLst/>
          </a:prstGeom>
        </p:spPr>
      </p:pic>
      <p:sp>
        <p:nvSpPr>
          <p:cNvPr id="16" name="CaixaDeTexto 6">
            <a:extLst>
              <a:ext uri="{FF2B5EF4-FFF2-40B4-BE49-F238E27FC236}">
                <a16:creationId xmlns:a16="http://schemas.microsoft.com/office/drawing/2014/main" id="{0A049D3D-EEDD-B94C-A3F0-7CF3C73B38F6}"/>
              </a:ext>
            </a:extLst>
          </p:cNvPr>
          <p:cNvSpPr txBox="1"/>
          <p:nvPr/>
        </p:nvSpPr>
        <p:spPr>
          <a:xfrm>
            <a:off x="372692" y="5446195"/>
            <a:ext cx="404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Raspberry</a:t>
            </a:r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Pi W Zero: 5 €</a:t>
            </a:r>
            <a:endParaRPr lang="pt-PT" sz="2400" dirty="0"/>
          </a:p>
        </p:txBody>
      </p:sp>
      <p:sp>
        <p:nvSpPr>
          <p:cNvPr id="17" name="CaixaDeTexto 6">
            <a:extLst>
              <a:ext uri="{FF2B5EF4-FFF2-40B4-BE49-F238E27FC236}">
                <a16:creationId xmlns:a16="http://schemas.microsoft.com/office/drawing/2014/main" id="{DED9AB4E-2B3B-A944-B106-A0B120C85258}"/>
              </a:ext>
            </a:extLst>
          </p:cNvPr>
          <p:cNvSpPr txBox="1"/>
          <p:nvPr/>
        </p:nvSpPr>
        <p:spPr>
          <a:xfrm>
            <a:off x="5040813" y="5446195"/>
            <a:ext cx="4044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Camera</a:t>
            </a:r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20-35 €</a:t>
            </a:r>
            <a:b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- 5-12 Mega </a:t>
            </a:r>
            <a:r>
              <a:rPr lang="pt-PT" sz="24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px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60448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Implementation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Remote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Vision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918" y="6368469"/>
            <a:ext cx="954939" cy="365125"/>
          </a:xfrm>
        </p:spPr>
        <p:txBody>
          <a:bodyPr/>
          <a:lstStyle/>
          <a:p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>
                <a:solidFill>
                  <a:schemeClr val="bg1">
                    <a:lumMod val="85000"/>
                  </a:schemeClr>
                </a:solidFill>
              </a:rPr>
              <a:pPr/>
              <a:t>18</a:t>
            </a:fld>
            <a:endParaRPr lang="pt-PT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041C9531-2E26-E548-92CE-22655649D277}"/>
              </a:ext>
            </a:extLst>
          </p:cNvPr>
          <p:cNvSpPr txBox="1"/>
          <p:nvPr/>
        </p:nvSpPr>
        <p:spPr>
          <a:xfrm>
            <a:off x="372692" y="1414473"/>
            <a:ext cx="329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Software</a:t>
            </a:r>
            <a:endParaRPr lang="pt-PT" sz="2400" dirty="0"/>
          </a:p>
        </p:txBody>
      </p:sp>
      <p:sp>
        <p:nvSpPr>
          <p:cNvPr id="16" name="CaixaDeTexto 6">
            <a:extLst>
              <a:ext uri="{FF2B5EF4-FFF2-40B4-BE49-F238E27FC236}">
                <a16:creationId xmlns:a16="http://schemas.microsoft.com/office/drawing/2014/main" id="{0A049D3D-EEDD-B94C-A3F0-7CF3C73B38F6}"/>
              </a:ext>
            </a:extLst>
          </p:cNvPr>
          <p:cNvSpPr txBox="1"/>
          <p:nvPr/>
        </p:nvSpPr>
        <p:spPr>
          <a:xfrm>
            <a:off x="304800" y="5674358"/>
            <a:ext cx="3365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Webcam</a:t>
            </a:r>
            <a:endParaRPr lang="pt-PT" sz="2400" dirty="0"/>
          </a:p>
        </p:txBody>
      </p:sp>
      <p:sp>
        <p:nvSpPr>
          <p:cNvPr id="17" name="CaixaDeTexto 6">
            <a:extLst>
              <a:ext uri="{FF2B5EF4-FFF2-40B4-BE49-F238E27FC236}">
                <a16:creationId xmlns:a16="http://schemas.microsoft.com/office/drawing/2014/main" id="{DED9AB4E-2B3B-A944-B106-A0B120C85258}"/>
              </a:ext>
            </a:extLst>
          </p:cNvPr>
          <p:cNvSpPr txBox="1"/>
          <p:nvPr/>
        </p:nvSpPr>
        <p:spPr>
          <a:xfrm>
            <a:off x="4000865" y="5674359"/>
            <a:ext cx="420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Wi-Fi (</a:t>
            </a:r>
            <a:r>
              <a:rPr lang="pt-PT" sz="24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Client</a:t>
            </a:r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/Server)</a:t>
            </a:r>
            <a:endParaRPr lang="pt-PT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1431A-F157-A14E-B283-32E46965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92" y="2406458"/>
            <a:ext cx="3297977" cy="313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7F770-C276-2B4C-8582-90AA72921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66" y="1598503"/>
            <a:ext cx="4202608" cy="394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8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Outline</a:t>
            </a:r>
            <a:endParaRPr lang="en-US" sz="36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47" y="1427645"/>
            <a:ext cx="8524581" cy="4895355"/>
          </a:xfrm>
        </p:spPr>
        <p:txBody>
          <a:bodyPr>
            <a:normAutofit fontScale="92500" lnSpcReduction="10000"/>
          </a:bodyPr>
          <a:lstStyle/>
          <a:p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Introduction</a:t>
            </a:r>
            <a:endParaRPr lang="pt-PT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Elicitation</a:t>
            </a:r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Specifications</a:t>
            </a:r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Definition</a:t>
            </a:r>
            <a:endParaRPr lang="pt-PT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pt-PT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Design</a:t>
            </a:r>
          </a:p>
          <a:p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Implementation</a:t>
            </a:r>
            <a:endParaRPr lang="pt-PT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Testing</a:t>
            </a:r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Unit</a:t>
            </a:r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Integrated</a:t>
            </a:r>
            <a:endParaRPr lang="pt-PT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Verification</a:t>
            </a:r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 &amp; </a:t>
            </a:r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Validation</a:t>
            </a:r>
            <a:endParaRPr lang="pt-PT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Conclusions</a:t>
            </a:r>
            <a:endParaRPr lang="pt-PT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Future Works</a:t>
            </a:r>
          </a:p>
          <a:p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Extras</a:t>
            </a:r>
          </a:p>
          <a:p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References</a:t>
            </a:r>
            <a:endParaRPr lang="pt-PT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1</a:t>
            </a:fld>
            <a:endParaRPr lang="pt-PT" dirty="0">
              <a:solidFill>
                <a:srgbClr val="93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99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35" y="102082"/>
            <a:ext cx="8133565" cy="1325563"/>
          </a:xfrm>
        </p:spPr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Implementation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Smartphone</a:t>
            </a:r>
            <a:endParaRPr lang="en-US" sz="3200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918" y="6368469"/>
            <a:ext cx="981065" cy="365125"/>
          </a:xfrm>
        </p:spPr>
        <p:txBody>
          <a:bodyPr/>
          <a:lstStyle/>
          <a:p>
            <a:r>
              <a:rPr lang="pt-PT" dirty="0"/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/>
              <a:pPr/>
              <a:t>19</a:t>
            </a:fld>
            <a:endParaRPr lang="pt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1349FF-19BD-AE41-B2FA-78F5CD61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43" y="1825452"/>
            <a:ext cx="1804492" cy="3638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ED1A41-A3E8-B347-907F-B6EB19FB0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995" y="1825452"/>
            <a:ext cx="1800840" cy="3631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AE7F01-2753-2A49-87F0-E179F8CD9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488" y="1825452"/>
            <a:ext cx="1772461" cy="3638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F7441-7BE8-4F46-82A6-88198DBD6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488" y="4052892"/>
            <a:ext cx="4127533" cy="1979462"/>
          </a:xfrm>
          <a:prstGeom prst="rect">
            <a:avLst/>
          </a:prstGeom>
        </p:spPr>
      </p:pic>
      <p:sp>
        <p:nvSpPr>
          <p:cNvPr id="15" name="CaixaDeTexto 6">
            <a:extLst>
              <a:ext uri="{FF2B5EF4-FFF2-40B4-BE49-F238E27FC236}">
                <a16:creationId xmlns:a16="http://schemas.microsoft.com/office/drawing/2014/main" id="{72E830AD-655F-D84E-9CE0-EBF4C00C1AEC}"/>
              </a:ext>
            </a:extLst>
          </p:cNvPr>
          <p:cNvSpPr txBox="1"/>
          <p:nvPr/>
        </p:nvSpPr>
        <p:spPr>
          <a:xfrm>
            <a:off x="438218" y="1289979"/>
            <a:ext cx="329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UI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68914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35" y="102082"/>
            <a:ext cx="8133565" cy="1325563"/>
          </a:xfrm>
        </p:spPr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Implementation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Smartphone</a:t>
            </a:r>
            <a:endParaRPr lang="en-US" sz="3200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918" y="6368469"/>
            <a:ext cx="981065" cy="365125"/>
          </a:xfrm>
        </p:spPr>
        <p:txBody>
          <a:bodyPr/>
          <a:lstStyle/>
          <a:p>
            <a:r>
              <a:rPr lang="pt-PT" dirty="0"/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/>
              <a:pPr/>
              <a:t>20</a:t>
            </a:fld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AAEA8-FB32-6545-AAE3-237AA9FA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85" y="1876138"/>
            <a:ext cx="5384664" cy="4180114"/>
          </a:xfrm>
          <a:prstGeom prst="rect">
            <a:avLst/>
          </a:prstGeom>
        </p:spPr>
      </p:pic>
      <p:sp>
        <p:nvSpPr>
          <p:cNvPr id="15" name="CaixaDeTexto 6">
            <a:extLst>
              <a:ext uri="{FF2B5EF4-FFF2-40B4-BE49-F238E27FC236}">
                <a16:creationId xmlns:a16="http://schemas.microsoft.com/office/drawing/2014/main" id="{C00E1B61-D640-9A43-946C-292CEFD2EBA8}"/>
              </a:ext>
            </a:extLst>
          </p:cNvPr>
          <p:cNvSpPr txBox="1"/>
          <p:nvPr/>
        </p:nvSpPr>
        <p:spPr>
          <a:xfrm>
            <a:off x="494612" y="1300355"/>
            <a:ext cx="329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SW: sensor </a:t>
            </a:r>
            <a:r>
              <a:rPr lang="pt-PT" sz="24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interaction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200355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Unit</a:t>
            </a:r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testing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Navigation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918" y="6368469"/>
            <a:ext cx="954939" cy="365125"/>
          </a:xfrm>
        </p:spPr>
        <p:txBody>
          <a:bodyPr/>
          <a:lstStyle/>
          <a:p>
            <a:r>
              <a:rPr lang="pt-PT" dirty="0"/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/>
              <a:pPr/>
              <a:t>21</a:t>
            </a:fld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B8653-2239-734E-B662-5646EB6B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496" y="2065027"/>
            <a:ext cx="4524802" cy="3020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CF80ED-CE85-6449-BA8D-49C106ABE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5" y="2065027"/>
            <a:ext cx="4292693" cy="30207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38182F-B650-244B-90C6-D29CA85833E0}"/>
              </a:ext>
            </a:extLst>
          </p:cNvPr>
          <p:cNvSpPr/>
          <p:nvPr/>
        </p:nvSpPr>
        <p:spPr>
          <a:xfrm>
            <a:off x="400835" y="1379338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4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60244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Unit</a:t>
            </a:r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testing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Navigation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918" y="6368469"/>
            <a:ext cx="954939" cy="365125"/>
          </a:xfrm>
        </p:spPr>
        <p:txBody>
          <a:bodyPr/>
          <a:lstStyle/>
          <a:p>
            <a:r>
              <a:rPr lang="pt-PT" dirty="0"/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/>
              <a:pPr/>
              <a:t>22</a:t>
            </a:fld>
            <a:endParaRPr lang="pt-PT" dirty="0"/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279A3A37-C7F8-6D41-9955-9D187FF96056}"/>
              </a:ext>
            </a:extLst>
          </p:cNvPr>
          <p:cNvSpPr txBox="1"/>
          <p:nvPr/>
        </p:nvSpPr>
        <p:spPr>
          <a:xfrm>
            <a:off x="1856497" y="5891356"/>
            <a:ext cx="507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IO: PWM output </a:t>
            </a:r>
            <a:r>
              <a:rPr lang="pt-PT" sz="2400" dirty="0" err="1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tests</a:t>
            </a:r>
            <a:endParaRPr lang="pt-PT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E26B1E-C183-1F48-AEE1-CB3A5966CD94}"/>
              </a:ext>
            </a:extLst>
          </p:cNvPr>
          <p:cNvGrpSpPr/>
          <p:nvPr/>
        </p:nvGrpSpPr>
        <p:grpSpPr>
          <a:xfrm>
            <a:off x="1807686" y="1321036"/>
            <a:ext cx="5071002" cy="4566988"/>
            <a:chOff x="1856497" y="1321036"/>
            <a:chExt cx="5071002" cy="4566988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0208775-7EC0-164A-AE5E-DE66F30C8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497" y="1321036"/>
              <a:ext cx="5071002" cy="45669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5FD653-F89C-8849-913B-32B164015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464" y="3924140"/>
              <a:ext cx="1118882" cy="1864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A1DE76-FE5B-1741-A5A7-52B8A25E0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0159" y="3184010"/>
              <a:ext cx="982567" cy="163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876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Unit</a:t>
            </a:r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testing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Remote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Vision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918" y="6368469"/>
            <a:ext cx="1148460" cy="365125"/>
          </a:xfrm>
        </p:spPr>
        <p:txBody>
          <a:bodyPr/>
          <a:lstStyle/>
          <a:p>
            <a:r>
              <a:rPr lang="pt-PT" dirty="0"/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/>
              <a:pPr/>
              <a:t>23</a:t>
            </a:fld>
            <a:endParaRPr lang="pt-PT" dirty="0"/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B017404F-3433-43ED-BCB3-9A9CFFD7FBD4}"/>
              </a:ext>
            </a:extLst>
          </p:cNvPr>
          <p:cNvSpPr txBox="1"/>
          <p:nvPr/>
        </p:nvSpPr>
        <p:spPr>
          <a:xfrm>
            <a:off x="531258" y="4801147"/>
            <a:ext cx="4511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Setup</a:t>
            </a:r>
            <a:endParaRPr lang="pt-PT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EEBE0048-FFF9-4D29-BC41-56DD3B8623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8" y="2342918"/>
            <a:ext cx="4511114" cy="2296307"/>
          </a:xfrm>
          <a:prstGeom prst="rect">
            <a:avLst/>
          </a:prstGeom>
        </p:spPr>
      </p:pic>
      <p:pic>
        <p:nvPicPr>
          <p:cNvPr id="8" name="Picture 7" descr="A close up of a person making a face for the camera&#10;&#10;Description automatically generated">
            <a:extLst>
              <a:ext uri="{FF2B5EF4-FFF2-40B4-BE49-F238E27FC236}">
                <a16:creationId xmlns:a16="http://schemas.microsoft.com/office/drawing/2014/main" id="{6980F318-9BBA-DB45-A63F-42183877D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07" y="2342918"/>
            <a:ext cx="3061742" cy="2296306"/>
          </a:xfrm>
          <a:prstGeom prst="rect">
            <a:avLst/>
          </a:prstGeom>
        </p:spPr>
      </p:pic>
      <p:sp>
        <p:nvSpPr>
          <p:cNvPr id="10" name="CaixaDeTexto 6">
            <a:extLst>
              <a:ext uri="{FF2B5EF4-FFF2-40B4-BE49-F238E27FC236}">
                <a16:creationId xmlns:a16="http://schemas.microsoft.com/office/drawing/2014/main" id="{EAAB3AAD-D317-7547-B7DF-0D2F7B147421}"/>
              </a:ext>
            </a:extLst>
          </p:cNvPr>
          <p:cNvSpPr txBox="1"/>
          <p:nvPr/>
        </p:nvSpPr>
        <p:spPr>
          <a:xfrm>
            <a:off x="5590606" y="4751614"/>
            <a:ext cx="306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Image capture</a:t>
            </a:r>
            <a:endParaRPr lang="pt-PT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CaixaDeTexto 6">
            <a:extLst>
              <a:ext uri="{FF2B5EF4-FFF2-40B4-BE49-F238E27FC236}">
                <a16:creationId xmlns:a16="http://schemas.microsoft.com/office/drawing/2014/main" id="{742CD099-4037-4B49-BE08-1339F243EEB8}"/>
              </a:ext>
            </a:extLst>
          </p:cNvPr>
          <p:cNvSpPr txBox="1"/>
          <p:nvPr/>
        </p:nvSpPr>
        <p:spPr>
          <a:xfrm>
            <a:off x="531258" y="1451445"/>
            <a:ext cx="131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85000"/>
                  </a:schemeClr>
                </a:solidFill>
              </a:rPr>
              <a:t>Webcam</a:t>
            </a:r>
            <a:endParaRPr lang="pt-PT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71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Unit</a:t>
            </a:r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testing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Remote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Vision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918" y="6368469"/>
            <a:ext cx="998482" cy="365125"/>
          </a:xfrm>
        </p:spPr>
        <p:txBody>
          <a:bodyPr/>
          <a:lstStyle/>
          <a:p>
            <a:r>
              <a:rPr lang="pt-PT" dirty="0"/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/>
              <a:pPr/>
              <a:t>24</a:t>
            </a:fld>
            <a:endParaRPr lang="pt-PT" dirty="0"/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B017404F-3433-43ED-BCB3-9A9CFFD7FBD4}"/>
              </a:ext>
            </a:extLst>
          </p:cNvPr>
          <p:cNvSpPr txBox="1"/>
          <p:nvPr/>
        </p:nvSpPr>
        <p:spPr>
          <a:xfrm>
            <a:off x="531258" y="4714057"/>
            <a:ext cx="4511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Setup</a:t>
            </a:r>
            <a:endParaRPr lang="pt-PT" sz="2400" dirty="0">
              <a:solidFill>
                <a:schemeClr val="bg1"/>
              </a:solidFill>
            </a:endParaRPr>
          </a:p>
        </p:txBody>
      </p:sp>
      <p:sp>
        <p:nvSpPr>
          <p:cNvPr id="10" name="CaixaDeTexto 6">
            <a:extLst>
              <a:ext uri="{FF2B5EF4-FFF2-40B4-BE49-F238E27FC236}">
                <a16:creationId xmlns:a16="http://schemas.microsoft.com/office/drawing/2014/main" id="{EAAB3AAD-D317-7547-B7DF-0D2F7B147421}"/>
              </a:ext>
            </a:extLst>
          </p:cNvPr>
          <p:cNvSpPr txBox="1"/>
          <p:nvPr/>
        </p:nvSpPr>
        <p:spPr>
          <a:xfrm>
            <a:off x="2150281" y="5883308"/>
            <a:ext cx="4843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Wi-Fi Client/Server Tests: </a:t>
            </a:r>
            <a:r>
              <a:rPr lang="en-GB" sz="2400" u="sng" dirty="0">
                <a:solidFill>
                  <a:schemeClr val="bg1">
                    <a:lumMod val="85000"/>
                  </a:schemeClr>
                </a:solidFill>
              </a:rPr>
              <a:t>Success</a:t>
            </a:r>
            <a:endParaRPr lang="pt-PT" sz="24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7F9164-DDE1-1649-88AF-1FEA7D80E409}"/>
              </a:ext>
            </a:extLst>
          </p:cNvPr>
          <p:cNvGrpSpPr/>
          <p:nvPr/>
        </p:nvGrpSpPr>
        <p:grpSpPr>
          <a:xfrm>
            <a:off x="2182465" y="1913110"/>
            <a:ext cx="4843437" cy="3788896"/>
            <a:chOff x="2046199" y="1382341"/>
            <a:chExt cx="4843437" cy="37888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DB0687-8F07-5D48-90D4-D045D1D9D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6199" y="2494064"/>
              <a:ext cx="4843436" cy="26771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DCCD61-D86D-DD4D-8392-E92A6DC7A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59"/>
            <a:stretch/>
          </p:blipFill>
          <p:spPr>
            <a:xfrm>
              <a:off x="2046200" y="1382341"/>
              <a:ext cx="4843436" cy="1157028"/>
            </a:xfrm>
            <a:prstGeom prst="rect">
              <a:avLst/>
            </a:prstGeom>
          </p:spPr>
        </p:pic>
      </p:grpSp>
      <p:sp>
        <p:nvSpPr>
          <p:cNvPr id="13" name="CaixaDeTexto 6">
            <a:extLst>
              <a:ext uri="{FF2B5EF4-FFF2-40B4-BE49-F238E27FC236}">
                <a16:creationId xmlns:a16="http://schemas.microsoft.com/office/drawing/2014/main" id="{485B813F-FA06-744C-981C-C67EDFC04064}"/>
              </a:ext>
            </a:extLst>
          </p:cNvPr>
          <p:cNvSpPr txBox="1"/>
          <p:nvPr/>
        </p:nvSpPr>
        <p:spPr>
          <a:xfrm>
            <a:off x="531258" y="1451445"/>
            <a:ext cx="131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85000"/>
                  </a:schemeClr>
                </a:solidFill>
              </a:rPr>
              <a:t>Wi-Fi</a:t>
            </a:r>
            <a:endParaRPr lang="pt-PT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59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Unit</a:t>
            </a:r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testing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Smartphone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69508" y="6368469"/>
            <a:ext cx="1026622" cy="365125"/>
          </a:xfrm>
        </p:spPr>
        <p:txBody>
          <a:bodyPr/>
          <a:lstStyle/>
          <a:p>
            <a:r>
              <a:rPr lang="pt-PT"/>
              <a:t>17/07/2020</a:t>
            </a:r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/>
              <a:pPr/>
              <a:t>25</a:t>
            </a:fld>
            <a:endParaRPr lang="pt-PT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7D04837-2D11-4E2A-A675-41E11DA0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07" y="1896094"/>
            <a:ext cx="6604986" cy="4292274"/>
          </a:xfrm>
          <a:prstGeom prst="rect">
            <a:avLst/>
          </a:prstGeom>
        </p:spPr>
      </p:pic>
      <p:sp>
        <p:nvSpPr>
          <p:cNvPr id="11" name="CaixaDeTexto 6">
            <a:extLst>
              <a:ext uri="{FF2B5EF4-FFF2-40B4-BE49-F238E27FC236}">
                <a16:creationId xmlns:a16="http://schemas.microsoft.com/office/drawing/2014/main" id="{B017404F-3433-43ED-BCB3-9A9CFFD7FBD4}"/>
              </a:ext>
            </a:extLst>
          </p:cNvPr>
          <p:cNvSpPr txBox="1"/>
          <p:nvPr/>
        </p:nvSpPr>
        <p:spPr>
          <a:xfrm>
            <a:off x="400835" y="1283069"/>
            <a:ext cx="218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85000"/>
                  </a:schemeClr>
                </a:solidFill>
              </a:rPr>
              <a:t>Accelerometer</a:t>
            </a:r>
            <a:endParaRPr lang="pt-PT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0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Unit</a:t>
            </a:r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testing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Smartphone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7910" y="6368469"/>
            <a:ext cx="1068220" cy="365125"/>
          </a:xfrm>
        </p:spPr>
        <p:txBody>
          <a:bodyPr/>
          <a:lstStyle/>
          <a:p>
            <a:r>
              <a:rPr lang="pt-PT" dirty="0"/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/>
              <a:pPr/>
              <a:t>26</a:t>
            </a:fld>
            <a:endParaRPr lang="pt-PT" dirty="0"/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B017404F-3433-43ED-BCB3-9A9CFFD7FBD4}"/>
              </a:ext>
            </a:extLst>
          </p:cNvPr>
          <p:cNvSpPr txBox="1"/>
          <p:nvPr/>
        </p:nvSpPr>
        <p:spPr>
          <a:xfrm>
            <a:off x="400835" y="1285760"/>
            <a:ext cx="103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85000"/>
                  </a:schemeClr>
                </a:solidFill>
              </a:rPr>
              <a:t>Wi-Fi</a:t>
            </a:r>
            <a:endParaRPr lang="pt-PT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71A449-1D60-064F-9BEA-4C7A5E0CAC59}"/>
              </a:ext>
            </a:extLst>
          </p:cNvPr>
          <p:cNvGrpSpPr/>
          <p:nvPr/>
        </p:nvGrpSpPr>
        <p:grpSpPr>
          <a:xfrm>
            <a:off x="742925" y="2067207"/>
            <a:ext cx="7801025" cy="3867742"/>
            <a:chOff x="735527" y="1595394"/>
            <a:chExt cx="7801025" cy="38677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9B1FDE-CBEF-2545-B68D-265095DB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5345" y="1600159"/>
              <a:ext cx="3971207" cy="38629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B772B7-319F-7A4A-BA5B-0C172C91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527" y="1595394"/>
              <a:ext cx="3829818" cy="3862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8350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Integrated</a:t>
            </a:r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testing</a:t>
            </a:r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Smartphone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&amp; NVS</a:t>
            </a:r>
            <a:endParaRPr lang="en-US" sz="32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034" y="6368469"/>
            <a:ext cx="1042095" cy="365125"/>
          </a:xfrm>
        </p:spPr>
        <p:txBody>
          <a:bodyPr/>
          <a:lstStyle/>
          <a:p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>
                <a:solidFill>
                  <a:schemeClr val="bg1">
                    <a:lumMod val="85000"/>
                  </a:schemeClr>
                </a:solidFill>
              </a:rPr>
              <a:pPr/>
              <a:t>27</a:t>
            </a:fld>
            <a:endParaRPr lang="pt-PT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aixaDeTexto 6">
            <a:extLst>
              <a:ext uri="{FF2B5EF4-FFF2-40B4-BE49-F238E27FC236}">
                <a16:creationId xmlns:a16="http://schemas.microsoft.com/office/drawing/2014/main" id="{09CEB5F7-E16D-4D59-A00E-6F388F3A5981}"/>
              </a:ext>
            </a:extLst>
          </p:cNvPr>
          <p:cNvSpPr txBox="1"/>
          <p:nvPr/>
        </p:nvSpPr>
        <p:spPr>
          <a:xfrm>
            <a:off x="1134672" y="4810867"/>
            <a:ext cx="14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Reception</a:t>
            </a:r>
            <a:endParaRPr lang="pt-PT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1FA13E-C92E-4EF6-8E39-C7E0D9FAB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0" y="1312726"/>
            <a:ext cx="5810692" cy="333765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49092D-DBD0-E943-86CF-F59C40D3B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67" y="2525364"/>
            <a:ext cx="5828819" cy="3231001"/>
          </a:xfrm>
          <a:prstGeom prst="rect">
            <a:avLst/>
          </a:prstGeom>
        </p:spPr>
      </p:pic>
      <p:sp>
        <p:nvSpPr>
          <p:cNvPr id="11" name="CaixaDeTexto 6">
            <a:extLst>
              <a:ext uri="{FF2B5EF4-FFF2-40B4-BE49-F238E27FC236}">
                <a16:creationId xmlns:a16="http://schemas.microsoft.com/office/drawing/2014/main" id="{B6FA039F-D652-4146-B192-04F5BC5AA0F4}"/>
              </a:ext>
            </a:extLst>
          </p:cNvPr>
          <p:cNvSpPr txBox="1"/>
          <p:nvPr/>
        </p:nvSpPr>
        <p:spPr>
          <a:xfrm>
            <a:off x="4851650" y="5823272"/>
            <a:ext cx="144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</a:rPr>
              <a:t>Echo</a:t>
            </a:r>
            <a:endParaRPr lang="pt-PT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932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13D5E-7CE3-45F7-8358-A50159D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 err="1">
                <a:solidFill>
                  <a:schemeClr val="bg1">
                    <a:lumMod val="85000"/>
                  </a:schemeClr>
                </a:solidFill>
              </a:rPr>
              <a:t>Functionalities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Summary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5ECFA3-9BB0-43D6-9BCD-F6C70364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9918" y="6368469"/>
            <a:ext cx="946231" cy="365125"/>
          </a:xfrm>
        </p:spPr>
        <p:txBody>
          <a:bodyPr/>
          <a:lstStyle/>
          <a:p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17/07/2020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912ACB-EDF8-4E87-A9F9-244EF275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E06EA-F6A3-4082-A6C3-C08E2FF5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D0099-E6EC-4F21-B1E9-1EF4EA7765DF}" type="slidenum">
              <a:rPr lang="pt-PT" smtClean="0">
                <a:solidFill>
                  <a:schemeClr val="bg1">
                    <a:lumMod val="85000"/>
                  </a:schemeClr>
                </a:solidFill>
              </a:rPr>
              <a:pPr/>
              <a:t>28</a:t>
            </a:fld>
            <a:endParaRPr lang="pt-PT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F97A0-6360-4F4E-8838-11B21AEF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651" y="1332956"/>
            <a:ext cx="2553298" cy="2324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7F13C-B62A-7A4E-B84B-ED45DB7A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35" y="1332956"/>
            <a:ext cx="3363204" cy="2551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A41D4-266C-2C41-8367-FC2611CB9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35" y="4027473"/>
            <a:ext cx="5531370" cy="21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Introduction</a:t>
            </a:r>
            <a:r>
              <a:rPr lang="pt-PT" sz="3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600" dirty="0" err="1">
                <a:solidFill>
                  <a:schemeClr val="bg1">
                    <a:lumMod val="85000"/>
                  </a:schemeClr>
                </a:solidFill>
              </a:rPr>
              <a:t>Motivation</a:t>
            </a:r>
            <a:r>
              <a:rPr lang="pt-PT" sz="3600" dirty="0">
                <a:solidFill>
                  <a:schemeClr val="bg1">
                    <a:lumMod val="85000"/>
                  </a:schemeClr>
                </a:solidFill>
              </a:rPr>
              <a:t> &amp; </a:t>
            </a:r>
            <a:r>
              <a:rPr lang="pt-PT" sz="3600" dirty="0" err="1">
                <a:solidFill>
                  <a:schemeClr val="bg1">
                    <a:lumMod val="85000"/>
                  </a:schemeClr>
                </a:solidFill>
              </a:rPr>
              <a:t>Goals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835" y="1640912"/>
            <a:ext cx="8524581" cy="4895355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The main goal of the project is to develop a remote controlled vehicle with the following characteristics:</a:t>
            </a:r>
          </a:p>
          <a:p>
            <a:endParaRPr lang="pt-PT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Remotely operated</a:t>
            </a:r>
          </a:p>
          <a:p>
            <a:pPr lvl="1"/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Provide visual feedback to the user</a:t>
            </a:r>
          </a:p>
          <a:p>
            <a:pPr lvl="1"/>
            <a:endParaRPr lang="en-GB" u="sng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Safe</a:t>
            </a:r>
          </a:p>
          <a:p>
            <a:pPr lvl="1"/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Robust</a:t>
            </a:r>
          </a:p>
          <a:p>
            <a:pPr lvl="1"/>
            <a:endParaRPr lang="en-GB" u="sng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Affordable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2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AE925-8000-1840-94BC-CDF8A4B4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806" y="2794274"/>
            <a:ext cx="2059385" cy="182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9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35" y="102082"/>
            <a:ext cx="8821542" cy="1325563"/>
          </a:xfrm>
        </p:spPr>
        <p:txBody>
          <a:bodyPr>
            <a:normAutofit/>
          </a:bodyPr>
          <a:lstStyle/>
          <a:p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Verification</a:t>
            </a:r>
            <a:r>
              <a:rPr lang="pt-PT" sz="3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algorithms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correctness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29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64FCBE-5C18-E54A-A09B-2659DC4F8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24" y="2125987"/>
            <a:ext cx="4292693" cy="302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26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Verification</a:t>
            </a:r>
            <a:r>
              <a:rPr lang="pt-PT" sz="3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600" dirty="0" err="1">
                <a:solidFill>
                  <a:schemeClr val="bg1">
                    <a:lumMod val="85000"/>
                  </a:schemeClr>
                </a:solidFill>
              </a:rPr>
              <a:t>Image</a:t>
            </a:r>
            <a:r>
              <a:rPr lang="pt-PT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600" dirty="0" err="1">
                <a:solidFill>
                  <a:schemeClr val="bg1">
                    <a:lumMod val="85000"/>
                  </a:schemeClr>
                </a:solidFill>
              </a:rPr>
              <a:t>Acquisition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30</a:t>
            </a:fld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6C1E45-B804-0B4C-8FA7-5679C5B93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35" y="1492867"/>
            <a:ext cx="8394822" cy="453605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Only uyvy422 format is supported</a:t>
            </a:r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Packed format, which hinders streaming</a:t>
            </a:r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MJPEG would be a better option</a:t>
            </a:r>
          </a:p>
          <a:p>
            <a:pPr lvl="1"/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Framerate: 30 fps (only)</a:t>
            </a:r>
          </a:p>
          <a:p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Resolutions: 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</a:rPr>
              <a:t>640x320, 352x288, 340x240, 176x144, 160x120</a:t>
            </a:r>
          </a:p>
          <a:p>
            <a:endParaRPr lang="en-GB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Only image acquisition was possible</a:t>
            </a:r>
          </a:p>
        </p:txBody>
      </p:sp>
    </p:spTree>
    <p:extLst>
      <p:ext uri="{BB962C8B-B14F-4D97-AF65-F5344CB8AC3E}">
        <p14:creationId xmlns:p14="http://schemas.microsoft.com/office/powerpoint/2010/main" val="426812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Verification</a:t>
            </a:r>
            <a:r>
              <a:rPr lang="pt-PT" sz="3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Functionality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&amp;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Communications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31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42D57-CACE-E945-945B-C84DECFEB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4" y="1285907"/>
            <a:ext cx="3639192" cy="51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54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Validation</a:t>
            </a:r>
            <a:endParaRPr lang="en-US" sz="36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32</a:t>
            </a:fld>
            <a:endParaRPr lang="pt-PT" dirty="0">
              <a:solidFill>
                <a:srgbClr val="93A1A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95506D-B5F2-6642-8E71-3218810161FF}"/>
              </a:ext>
            </a:extLst>
          </p:cNvPr>
          <p:cNvGrpSpPr/>
          <p:nvPr/>
        </p:nvGrpSpPr>
        <p:grpSpPr>
          <a:xfrm>
            <a:off x="932057" y="1976283"/>
            <a:ext cx="7096636" cy="3124200"/>
            <a:chOff x="453086" y="1427643"/>
            <a:chExt cx="7096636" cy="3124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C7D71C-D77C-3B46-84DF-80CB2B63E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086" y="1427644"/>
              <a:ext cx="4658236" cy="31241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B0C33F-3920-2B4B-8DA9-9B50049E4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1322" y="1427643"/>
              <a:ext cx="2438400" cy="31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458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Conclusions</a:t>
            </a:r>
            <a:endParaRPr lang="en-US" sz="36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834" y="1427644"/>
            <a:ext cx="8133566" cy="5118929"/>
          </a:xfrm>
        </p:spPr>
        <p:txBody>
          <a:bodyPr>
            <a:normAutofit/>
          </a:bodyPr>
          <a:lstStyle/>
          <a:p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Waterfall methodology</a:t>
            </a:r>
          </a:p>
          <a:p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Model-based design and simulation</a:t>
            </a:r>
          </a:p>
          <a:p>
            <a:endParaRPr lang="en-GB" u="sng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Restrictions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: </a:t>
            </a:r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Time window</a:t>
            </a:r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Virtualized environment</a:t>
            </a:r>
          </a:p>
          <a:p>
            <a:pPr marL="457200" lvl="1" indent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Results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: were the expected, although:</a:t>
            </a:r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the specifications could not be complied fully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33</a:t>
            </a:fld>
            <a:endParaRPr lang="pt-PT" dirty="0">
              <a:solidFill>
                <a:srgbClr val="93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8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 err="1">
                <a:solidFill>
                  <a:schemeClr val="bg1">
                    <a:lumMod val="85000"/>
                  </a:schemeClr>
                </a:solidFill>
              </a:rPr>
              <a:t>Conclusions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834" y="1427645"/>
            <a:ext cx="8524581" cy="4806462"/>
          </a:xfrm>
        </p:spPr>
        <p:txBody>
          <a:bodyPr>
            <a:normAutofit/>
          </a:bodyPr>
          <a:lstStyle/>
          <a:p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Verdict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</a:rPr>
              <a:t>Success</a:t>
            </a:r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Full-stack development for Navigation and Remote Visions subsystems with HW abstraction</a:t>
            </a:r>
          </a:p>
          <a:p>
            <a:pPr lvl="1"/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PT" dirty="0">
                <a:solidFill>
                  <a:schemeClr val="bg1">
                    <a:lumMod val="85000"/>
                  </a:schemeClr>
                </a:solidFill>
              </a:rPr>
              <a:t> Vehicle control and obstacle avoidance</a:t>
            </a:r>
          </a:p>
          <a:p>
            <a:pPr lvl="1"/>
            <a:endParaRPr lang="en-PT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PT" dirty="0">
                <a:solidFill>
                  <a:schemeClr val="bg1">
                    <a:lumMod val="85000"/>
                  </a:schemeClr>
                </a:solidFill>
              </a:rPr>
              <a:t>Communications interfaces: Bluetooth, RS232, Wi-Fi</a:t>
            </a:r>
          </a:p>
          <a:p>
            <a:pPr lvl="1"/>
            <a:endParaRPr lang="en-PT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PT" dirty="0">
                <a:solidFill>
                  <a:schemeClr val="bg1">
                    <a:lumMod val="85000"/>
                  </a:schemeClr>
                </a:solidFill>
              </a:rPr>
              <a:t>Image acquisition</a:t>
            </a:r>
          </a:p>
          <a:p>
            <a:pPr lvl="1"/>
            <a:endParaRPr lang="en-PT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PT" dirty="0">
                <a:solidFill>
                  <a:schemeClr val="bg1">
                    <a:lumMod val="85000"/>
                  </a:schemeClr>
                </a:solidFill>
              </a:rPr>
              <a:t>UI with skeuomorphism, for intuitive vehicle navigation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34</a:t>
            </a:fld>
            <a:endParaRPr lang="pt-PT" dirty="0">
              <a:solidFill>
                <a:srgbClr val="93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>
                <a:solidFill>
                  <a:schemeClr val="bg1">
                    <a:lumMod val="85000"/>
                  </a:schemeClr>
                </a:solidFill>
              </a:rPr>
              <a:t>Future </a:t>
            </a:r>
            <a:r>
              <a:rPr lang="pt-PT" sz="3600" dirty="0" err="1">
                <a:solidFill>
                  <a:schemeClr val="bg1">
                    <a:lumMod val="85000"/>
                  </a:schemeClr>
                </a:solidFill>
              </a:rPr>
              <a:t>Work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834" y="1427644"/>
            <a:ext cx="8524581" cy="4628599"/>
          </a:xfrm>
        </p:spPr>
        <p:txBody>
          <a:bodyPr>
            <a:normAutofit fontScale="92500" lnSpcReduction="20000"/>
          </a:bodyPr>
          <a:lstStyle/>
          <a:p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Prototype manufacturing</a:t>
            </a:r>
          </a:p>
          <a:p>
            <a:pPr marL="0" indent="0">
              <a:buNone/>
            </a:pPr>
            <a:endParaRPr lang="en-GB" u="sng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Communications redundancy setup</a:t>
            </a:r>
          </a:p>
          <a:p>
            <a:pPr marL="457200" lvl="1" indent="0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Video streaming tweaking</a:t>
            </a:r>
          </a:p>
          <a:p>
            <a:endParaRPr lang="en-GB" u="sng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GPRS tracking</a:t>
            </a:r>
          </a:p>
          <a:p>
            <a:endParaRPr lang="en-GB" u="sng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Obstacle avoidance strategy upgrade</a:t>
            </a:r>
          </a:p>
          <a:p>
            <a:endParaRPr lang="en-GB" u="sng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u="sng" dirty="0">
                <a:solidFill>
                  <a:schemeClr val="bg1">
                    <a:lumMod val="85000"/>
                  </a:schemeClr>
                </a:solidFill>
              </a:rPr>
              <a:t>Real world testing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35</a:t>
            </a:fld>
            <a:endParaRPr lang="pt-PT" dirty="0">
              <a:solidFill>
                <a:srgbClr val="93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References</a:t>
            </a:r>
            <a:endParaRPr lang="en-US" sz="36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36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808AF-E664-B64A-8125-6F2675B18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52" y="1323468"/>
            <a:ext cx="4345866" cy="2377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C0D7B-632B-7844-A906-B12AA46D4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4" y="1314758"/>
            <a:ext cx="4568078" cy="47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35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>
                <a:solidFill>
                  <a:schemeClr val="bg1">
                    <a:lumMod val="85000"/>
                  </a:schemeClr>
                </a:solidFill>
              </a:rPr>
              <a:t>Extras</a:t>
            </a:r>
            <a:r>
              <a:rPr lang="pt-PT" sz="3600" dirty="0">
                <a:solidFill>
                  <a:schemeClr val="bg1">
                    <a:lumMod val="85000"/>
                  </a:schemeClr>
                </a:solidFill>
              </a:rPr>
              <a:t>: Online </a:t>
            </a:r>
            <a:r>
              <a:rPr lang="pt-PT" sz="3600" dirty="0" err="1">
                <a:solidFill>
                  <a:schemeClr val="bg1">
                    <a:lumMod val="85000"/>
                  </a:schemeClr>
                </a:solidFill>
              </a:rPr>
              <a:t>Repository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37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943BB-FBE0-204D-B22E-42622B79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" y="1314433"/>
            <a:ext cx="7837714" cy="48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53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>
                <a:solidFill>
                  <a:schemeClr val="bg1">
                    <a:lumMod val="85000"/>
                  </a:schemeClr>
                </a:solidFill>
              </a:rPr>
              <a:t>Extras: Project Management</a:t>
            </a:r>
            <a:endParaRPr lang="en-US" sz="36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38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34542-C883-6641-8D65-8B493663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0" y="2621082"/>
            <a:ext cx="7367451" cy="1898228"/>
          </a:xfrm>
          <a:prstGeom prst="rect">
            <a:avLst/>
          </a:prstGeom>
        </p:spPr>
      </p:pic>
      <p:sp>
        <p:nvSpPr>
          <p:cNvPr id="12" name="CaixaDeTexto 6">
            <a:extLst>
              <a:ext uri="{FF2B5EF4-FFF2-40B4-BE49-F238E27FC236}">
                <a16:creationId xmlns:a16="http://schemas.microsoft.com/office/drawing/2014/main" id="{44AFC999-825B-B944-95E4-886DCE88E7F7}"/>
              </a:ext>
            </a:extLst>
          </p:cNvPr>
          <p:cNvSpPr txBox="1"/>
          <p:nvPr/>
        </p:nvSpPr>
        <p:spPr>
          <a:xfrm>
            <a:off x="328085" y="2135342"/>
            <a:ext cx="252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85000"/>
                  </a:schemeClr>
                </a:solidFill>
              </a:rPr>
              <a:t>Acquisition Costs</a:t>
            </a:r>
            <a:endParaRPr lang="pt-PT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E9F66-BEF0-504E-876C-8F1D3311CFB8}"/>
              </a:ext>
            </a:extLst>
          </p:cNvPr>
          <p:cNvSpPr/>
          <p:nvPr/>
        </p:nvSpPr>
        <p:spPr>
          <a:xfrm>
            <a:off x="400835" y="1468592"/>
            <a:ext cx="4289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85000"/>
                  </a:schemeClr>
                </a:solidFill>
              </a:rPr>
              <a:t>Manpower</a:t>
            </a:r>
            <a:r>
              <a:rPr lang="en-GB" b="1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</a:rPr>
              <a:t>250h/team member</a:t>
            </a:r>
            <a:endParaRPr lang="pt-PT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CaixaDeTexto 6">
            <a:extLst>
              <a:ext uri="{FF2B5EF4-FFF2-40B4-BE49-F238E27FC236}">
                <a16:creationId xmlns:a16="http://schemas.microsoft.com/office/drawing/2014/main" id="{08E2956F-2C42-C345-BCEC-09BF31A52462}"/>
              </a:ext>
            </a:extLst>
          </p:cNvPr>
          <p:cNvSpPr txBox="1"/>
          <p:nvPr/>
        </p:nvSpPr>
        <p:spPr>
          <a:xfrm>
            <a:off x="400835" y="4790845"/>
            <a:ext cx="364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85000"/>
                  </a:schemeClr>
                </a:solidFill>
              </a:rPr>
              <a:t>Development Costs: 10 €/h</a:t>
            </a:r>
            <a:endParaRPr lang="pt-PT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CaixaDeTexto 6">
            <a:extLst>
              <a:ext uri="{FF2B5EF4-FFF2-40B4-BE49-F238E27FC236}">
                <a16:creationId xmlns:a16="http://schemas.microsoft.com/office/drawing/2014/main" id="{19758E42-886C-124B-9CD5-97A6B5BE9D29}"/>
              </a:ext>
            </a:extLst>
          </p:cNvPr>
          <p:cNvSpPr txBox="1"/>
          <p:nvPr/>
        </p:nvSpPr>
        <p:spPr>
          <a:xfrm>
            <a:off x="400835" y="5356648"/>
            <a:ext cx="404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>
                    <a:lumMod val="85000"/>
                  </a:schemeClr>
                </a:solidFill>
              </a:rPr>
              <a:t>Breakeven (1000 units): </a:t>
            </a:r>
            <a:r>
              <a:rPr lang="en-GB" sz="2400" b="1" u="sng" dirty="0">
                <a:solidFill>
                  <a:schemeClr val="bg1">
                    <a:lumMod val="85000"/>
                  </a:schemeClr>
                </a:solidFill>
              </a:rPr>
              <a:t>250 €</a:t>
            </a:r>
            <a:endParaRPr lang="pt-PT" sz="2400" b="1" u="sn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8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Introduction</a:t>
            </a:r>
            <a:r>
              <a:rPr lang="pt-PT" sz="3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600" dirty="0" err="1">
                <a:solidFill>
                  <a:schemeClr val="bg1">
                    <a:lumMod val="85000"/>
                  </a:schemeClr>
                </a:solidFill>
              </a:rPr>
              <a:t>Initial</a:t>
            </a:r>
            <a:r>
              <a:rPr lang="pt-PT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600" dirty="0" err="1">
                <a:solidFill>
                  <a:schemeClr val="bg1">
                    <a:lumMod val="85000"/>
                  </a:schemeClr>
                </a:solidFill>
              </a:rPr>
              <a:t>Planning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3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7" name="Marcador de Posição de Conteúdo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64C35CF-9BBC-4E08-B962-19E0BEE07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19" y="1268425"/>
            <a:ext cx="6056734" cy="5178949"/>
          </a:xfrm>
        </p:spPr>
      </p:pic>
    </p:spTree>
    <p:extLst>
      <p:ext uri="{BB962C8B-B14F-4D97-AF65-F5344CB8AC3E}">
        <p14:creationId xmlns:p14="http://schemas.microsoft.com/office/powerpoint/2010/main" val="4037697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470" y="1888113"/>
            <a:ext cx="8918532" cy="1749581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PT" sz="3200" b="1" dirty="0" err="1">
                <a:solidFill>
                  <a:schemeClr val="accent6">
                    <a:lumMod val="50000"/>
                  </a:schemeClr>
                </a:solidFill>
              </a:rPr>
              <a:t>Thank</a:t>
            </a:r>
            <a:r>
              <a:rPr lang="pt-PT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PT" sz="3200" b="1" dirty="0" err="1">
                <a:solidFill>
                  <a:schemeClr val="accent6">
                    <a:lumMod val="50000"/>
                  </a:schemeClr>
                </a:solidFill>
              </a:rPr>
              <a:t>you</a:t>
            </a:r>
            <a:r>
              <a:rPr lang="pt-PT" sz="3200" b="1" dirty="0">
                <a:solidFill>
                  <a:schemeClr val="accent6">
                    <a:lumMod val="50000"/>
                  </a:schemeClr>
                </a:solidFill>
              </a:rPr>
              <a:t> for </a:t>
            </a:r>
            <a:r>
              <a:rPr lang="pt-PT" sz="3200" b="1" dirty="0" err="1">
                <a:solidFill>
                  <a:schemeClr val="accent6">
                    <a:lumMod val="50000"/>
                  </a:schemeClr>
                </a:solidFill>
              </a:rPr>
              <a:t>your</a:t>
            </a:r>
            <a:r>
              <a:rPr lang="pt-PT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PT" sz="3200" b="1" dirty="0" err="1">
                <a:solidFill>
                  <a:schemeClr val="accent6">
                    <a:lumMod val="50000"/>
                  </a:schemeClr>
                </a:solidFill>
              </a:rPr>
              <a:t>attention</a:t>
            </a:r>
            <a:endParaRPr lang="en-US" sz="32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56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>
                <a:solidFill>
                  <a:schemeClr val="bg1">
                    <a:lumMod val="85000"/>
                  </a:schemeClr>
                </a:solidFill>
              </a:rPr>
              <a:t>Extras: </a:t>
            </a:r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Demonstration</a:t>
            </a:r>
            <a:endParaRPr lang="en-US" sz="36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40</a:t>
            </a:fld>
            <a:endParaRPr lang="pt-PT" dirty="0">
              <a:solidFill>
                <a:srgbClr val="93A1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607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r>
              <a:rPr lang="pt-PT" sz="3600" u="sn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Elicitation</a:t>
            </a:r>
            <a:r>
              <a:rPr lang="pt-PT" sz="3600" u="sng" dirty="0">
                <a:solidFill>
                  <a:schemeClr val="bg1">
                    <a:lumMod val="85000"/>
                  </a:schemeClr>
                </a:solidFill>
              </a:rPr>
              <a:t> &amp; </a:t>
            </a:r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Specs</a:t>
            </a:r>
            <a:r>
              <a:rPr lang="pt-PT" sz="3600" u="sng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600" u="sng" dirty="0" err="1">
                <a:solidFill>
                  <a:schemeClr val="bg1">
                    <a:lumMod val="85000"/>
                  </a:schemeClr>
                </a:solidFill>
              </a:rPr>
              <a:t>Def</a:t>
            </a:r>
            <a:endParaRPr lang="en-US" sz="36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4</a:t>
            </a:fld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C6EF0-456D-D145-9F5B-613619AF0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54F6C-A537-CD4A-84A5-4379472C3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48" y="1127191"/>
            <a:ext cx="7030023" cy="53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6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bg1">
                    <a:lumMod val="85000"/>
                  </a:schemeClr>
                </a:solidFill>
              </a:rPr>
              <a:t>Analysis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: Initial design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5</a:t>
            </a:fld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688706-E52A-5A4F-B84D-4A9B06DE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910166-25BD-5442-87A7-406B0CB3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169" y="1258552"/>
            <a:ext cx="3640357" cy="5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4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bg1">
                    <a:lumMod val="85000"/>
                  </a:schemeClr>
                </a:solidFill>
              </a:rPr>
              <a:t>Analysis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: Foreseen Specifications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6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8BD5D3-957A-46C0-AB66-3F1CA0C08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52" y="1599342"/>
            <a:ext cx="6337895" cy="46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9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Design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Vehicle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model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7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7F4F0C2-D81B-5644-8B46-B486D5CAD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6" y="1427645"/>
            <a:ext cx="4650442" cy="453548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0E96D5-0F1B-1240-B812-F3E9E11BD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090" y="1427645"/>
            <a:ext cx="2869298" cy="15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02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200" u="sng" dirty="0">
                <a:solidFill>
                  <a:schemeClr val="bg1">
                    <a:lumMod val="85000"/>
                  </a:schemeClr>
                </a:solidFill>
              </a:rPr>
              <a:t>Design</a:t>
            </a:r>
            <a:r>
              <a:rPr lang="pt-PT" sz="3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pt-PT" sz="3200" dirty="0" err="1">
                <a:solidFill>
                  <a:schemeClr val="bg1">
                    <a:lumMod val="85000"/>
                  </a:schemeClr>
                </a:solidFill>
              </a:rPr>
              <a:t>Control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25048" y="6453138"/>
            <a:ext cx="1131527" cy="365125"/>
          </a:xfrm>
        </p:spPr>
        <p:txBody>
          <a:bodyPr/>
          <a:lstStyle/>
          <a:p>
            <a:r>
              <a:rPr lang="pt-PT">
                <a:solidFill>
                  <a:srgbClr val="93A1A1"/>
                </a:solidFill>
              </a:rPr>
              <a:t>17/07/2020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56575" y="6453137"/>
            <a:ext cx="4320422" cy="365125"/>
          </a:xfrm>
        </p:spPr>
        <p:txBody>
          <a:bodyPr/>
          <a:lstStyle/>
          <a:p>
            <a:r>
              <a:rPr lang="pt-PT" dirty="0">
                <a:solidFill>
                  <a:srgbClr val="93A1A1"/>
                </a:solidFill>
              </a:rPr>
              <a:t>LPI2 – RFCAR: </a:t>
            </a:r>
            <a:r>
              <a:rPr lang="pt-PT" dirty="0" err="1">
                <a:solidFill>
                  <a:srgbClr val="93A1A1"/>
                </a:solidFill>
              </a:rPr>
              <a:t>Presentation</a:t>
            </a:r>
            <a:endParaRPr lang="pt-PT" dirty="0">
              <a:solidFill>
                <a:srgbClr val="93A1A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789591" y="6447375"/>
            <a:ext cx="599554" cy="365125"/>
          </a:xfrm>
        </p:spPr>
        <p:txBody>
          <a:bodyPr/>
          <a:lstStyle/>
          <a:p>
            <a:fld id="{4EAD0099-E6EC-4F21-B1E9-1EF4EA7765DF}" type="slidenum">
              <a:rPr lang="pt-PT" smtClean="0">
                <a:solidFill>
                  <a:srgbClr val="93A1A1"/>
                </a:solidFill>
              </a:rPr>
              <a:pPr/>
              <a:t>8</a:t>
            </a:fld>
            <a:endParaRPr lang="pt-PT" dirty="0">
              <a:solidFill>
                <a:srgbClr val="93A1A1"/>
              </a:solidFill>
            </a:endParaRP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EE9820E1-9770-492B-9D48-8EFD1EC88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" t="5219" b="4853"/>
          <a:stretch/>
        </p:blipFill>
        <p:spPr>
          <a:xfrm>
            <a:off x="305283" y="2133039"/>
            <a:ext cx="8533433" cy="3309818"/>
          </a:xfrm>
        </p:spPr>
      </p:pic>
    </p:spTree>
    <p:extLst>
      <p:ext uri="{BB962C8B-B14F-4D97-AF65-F5344CB8AC3E}">
        <p14:creationId xmlns:p14="http://schemas.microsoft.com/office/powerpoint/2010/main" val="2852022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mems_template" id="{42BA50BD-0BE1-C04D-901E-7F82556CB17D}" vid="{C6899F86-CECF-8E4F-9525-BB695F12912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5133</TotalTime>
  <Words>776</Words>
  <Application>Microsoft Macintosh PowerPoint</Application>
  <PresentationFormat>On-screen Show (4:3)</PresentationFormat>
  <Paragraphs>290</Paragraphs>
  <Slides>41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Radio Frequency Camera  Assisted Rover (RFCAR) </vt:lpstr>
      <vt:lpstr>Outline</vt:lpstr>
      <vt:lpstr>Introduction: Motivation &amp; Goals</vt:lpstr>
      <vt:lpstr>Introduction: Initial Planning</vt:lpstr>
      <vt:lpstr>Requirements Elicitation &amp; Specs Def</vt:lpstr>
      <vt:lpstr>Analysis: Initial design</vt:lpstr>
      <vt:lpstr>Analysis: Foreseen Specifications</vt:lpstr>
      <vt:lpstr>Design: Vehicle model</vt:lpstr>
      <vt:lpstr>Design: Control</vt:lpstr>
      <vt:lpstr>Design: Digital Control</vt:lpstr>
      <vt:lpstr>Design: Obstacle Avoidance</vt:lpstr>
      <vt:lpstr>Design: Navigation</vt:lpstr>
      <vt:lpstr>Design: Physical Environment Virtual Subsyst</vt:lpstr>
      <vt:lpstr>Design: Remote Vision</vt:lpstr>
      <vt:lpstr>Design: Smartphone</vt:lpstr>
      <vt:lpstr>Design: Hardware/Software mapping</vt:lpstr>
      <vt:lpstr>Implementation: Navigation</vt:lpstr>
      <vt:lpstr>Implementation: Remote Vision</vt:lpstr>
      <vt:lpstr>Implementation: Remote Vision</vt:lpstr>
      <vt:lpstr>Implementation: Smartphone</vt:lpstr>
      <vt:lpstr>Implementation: Smartphone</vt:lpstr>
      <vt:lpstr>Unit testing: Navigation</vt:lpstr>
      <vt:lpstr>Unit testing: Navigation</vt:lpstr>
      <vt:lpstr>Unit testing: Remote Vision</vt:lpstr>
      <vt:lpstr>Unit testing: Remote Vision</vt:lpstr>
      <vt:lpstr>Unit testing: Smartphone</vt:lpstr>
      <vt:lpstr>Unit testing: Smartphone</vt:lpstr>
      <vt:lpstr>Integrated testing: Smartphone &amp; NVS</vt:lpstr>
      <vt:lpstr>Functionalities: Summary</vt:lpstr>
      <vt:lpstr>Verification: Control algorithms correctness</vt:lpstr>
      <vt:lpstr>Verification: Image Acquisition</vt:lpstr>
      <vt:lpstr>Verification: Functionality &amp; Communications </vt:lpstr>
      <vt:lpstr>Validation</vt:lpstr>
      <vt:lpstr>Conclusions</vt:lpstr>
      <vt:lpstr>Conclusions</vt:lpstr>
      <vt:lpstr>Future Work</vt:lpstr>
      <vt:lpstr>References</vt:lpstr>
      <vt:lpstr>Extras: Online Repository</vt:lpstr>
      <vt:lpstr>Extras: Project Management</vt:lpstr>
      <vt:lpstr>Thank you for your attention</vt:lpstr>
      <vt:lpstr>Extras: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SLS/SLM 3D Printer</dc:title>
  <dc:creator>Microsoft Office User</dc:creator>
  <cp:lastModifiedBy>José Miguel Alves Pires</cp:lastModifiedBy>
  <cp:revision>695</cp:revision>
  <dcterms:created xsi:type="dcterms:W3CDTF">2017-03-12T17:16:58Z</dcterms:created>
  <dcterms:modified xsi:type="dcterms:W3CDTF">2020-07-17T16:32:03Z</dcterms:modified>
</cp:coreProperties>
</file>